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265" r:id="rId3"/>
    <p:sldId id="257" r:id="rId4"/>
    <p:sldId id="263" r:id="rId5"/>
    <p:sldId id="264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4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97B8F-B85D-4A9B-8D25-1BE6548161B3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73E56-54E1-4A5E-893E-98ADE65201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73E56-54E1-4A5E-893E-98ADE65201C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F7EC5-D300-425C-BAF9-05E5FE148E94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C8DFE-1CA3-4E06-8372-705C6CB6E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Office_Word_Document4.docx"/><Relationship Id="rId5" Type="http://schemas.openxmlformats.org/officeDocument/2006/relationships/package" Target="../embeddings/Microsoft_Office_Word_Document3.docx"/><Relationship Id="rId4" Type="http://schemas.openxmlformats.org/officeDocument/2006/relationships/package" Target="../embeddings/Microsoft_Office_Word_Document2.doc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oleObject" Target="../embeddings/oleObject14.bin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png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No:14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28600" y="1752600"/>
            <a:ext cx="830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00B050"/>
                </a:solidFill>
                <a:latin typeface="Bookman Old Style" pitchFamily="18" charset="0"/>
              </a:rPr>
              <a:t>Topic: Gauss-Seidel Method - Power Flow Solution</a:t>
            </a:r>
            <a:endParaRPr lang="en-IN" sz="24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200"/>
            <a:ext cx="5943600" cy="7159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200" b="1" dirty="0" smtClean="0">
                <a:latin typeface="Bookman Old Style" pitchFamily="18" charset="0"/>
                <a:cs typeface="Times New Roman" pitchFamily="18" charset="0"/>
              </a:rPr>
              <a:t>Power flow problem</a:t>
            </a:r>
            <a:endParaRPr lang="en-US" sz="2200" b="1" dirty="0">
              <a:latin typeface="Bookman Old Style" pitchFamily="18" charset="0"/>
            </a:endParaRPr>
          </a:p>
        </p:txBody>
      </p:sp>
      <p:grpSp>
        <p:nvGrpSpPr>
          <p:cNvPr id="4" name="Group 37"/>
          <p:cNvGrpSpPr/>
          <p:nvPr/>
        </p:nvGrpSpPr>
        <p:grpSpPr>
          <a:xfrm>
            <a:off x="1285852" y="1142984"/>
            <a:ext cx="6553200" cy="3683275"/>
            <a:chOff x="1143000" y="1676400"/>
            <a:chExt cx="6553200" cy="3683275"/>
          </a:xfrm>
        </p:grpSpPr>
        <p:cxnSp>
          <p:nvCxnSpPr>
            <p:cNvPr id="19" name="AutoShape 3"/>
            <p:cNvCxnSpPr>
              <a:cxnSpLocks noChangeShapeType="1"/>
            </p:cNvCxnSpPr>
            <p:nvPr/>
          </p:nvCxnSpPr>
          <p:spPr bwMode="auto">
            <a:xfrm>
              <a:off x="3359157" y="3173423"/>
              <a:ext cx="0" cy="1040916"/>
            </a:xfrm>
            <a:prstGeom prst="straightConnector1">
              <a:avLst/>
            </a:prstGeom>
            <a:ln w="57150">
              <a:solidFill>
                <a:schemeClr val="tx1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0" name="AutoShape 4"/>
            <p:cNvCxnSpPr>
              <a:cxnSpLocks noChangeShapeType="1"/>
            </p:cNvCxnSpPr>
            <p:nvPr/>
          </p:nvCxnSpPr>
          <p:spPr bwMode="auto">
            <a:xfrm flipV="1">
              <a:off x="1143000" y="3648228"/>
              <a:ext cx="2216157" cy="9372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/>
              <a:tailEnd type="triangl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1" name="AutoShape 5"/>
            <p:cNvCxnSpPr>
              <a:cxnSpLocks noChangeShapeType="1"/>
            </p:cNvCxnSpPr>
            <p:nvPr/>
          </p:nvCxnSpPr>
          <p:spPr bwMode="auto">
            <a:xfrm>
              <a:off x="3381367" y="3940414"/>
              <a:ext cx="3486953" cy="1150487"/>
            </a:xfrm>
            <a:prstGeom prst="straightConnector1">
              <a:avLst/>
            </a:prstGeom>
            <a:ln>
              <a:solidFill>
                <a:schemeClr val="accent1"/>
              </a:solidFill>
              <a:headEnd/>
              <a:tailEnd type="triangl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2" name="AutoShape 6"/>
            <p:cNvCxnSpPr>
              <a:cxnSpLocks noChangeShapeType="1"/>
            </p:cNvCxnSpPr>
            <p:nvPr/>
          </p:nvCxnSpPr>
          <p:spPr bwMode="auto">
            <a:xfrm flipV="1">
              <a:off x="3381367" y="1857364"/>
              <a:ext cx="2154359" cy="1479197"/>
            </a:xfrm>
            <a:prstGeom prst="straightConnector1">
              <a:avLst/>
            </a:prstGeom>
            <a:ln>
              <a:solidFill>
                <a:schemeClr val="accent1"/>
              </a:solidFill>
              <a:headEnd/>
              <a:tailEnd type="triangl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3" name="AutoShape 7"/>
            <p:cNvCxnSpPr>
              <a:cxnSpLocks noChangeShapeType="1"/>
            </p:cNvCxnSpPr>
            <p:nvPr/>
          </p:nvCxnSpPr>
          <p:spPr bwMode="auto">
            <a:xfrm>
              <a:off x="3381367" y="3465610"/>
              <a:ext cx="2287619" cy="0"/>
            </a:xfrm>
            <a:prstGeom prst="straightConnector1">
              <a:avLst/>
            </a:prstGeom>
            <a:ln>
              <a:solidFill>
                <a:schemeClr val="accent1"/>
              </a:solidFill>
              <a:headEnd/>
              <a:tailEnd type="triangl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4" name="AutoShape 8"/>
            <p:cNvCxnSpPr>
              <a:cxnSpLocks noChangeShapeType="1"/>
            </p:cNvCxnSpPr>
            <p:nvPr/>
          </p:nvCxnSpPr>
          <p:spPr bwMode="auto">
            <a:xfrm>
              <a:off x="5535726" y="2251817"/>
              <a:ext cx="112530" cy="949608"/>
            </a:xfrm>
            <a:prstGeom prst="straightConnector1">
              <a:avLst/>
            </a:prstGeom>
            <a:ln>
              <a:solidFill>
                <a:schemeClr val="accent1"/>
              </a:solidFill>
              <a:prstDash val="dash"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5" name="AutoShape 9"/>
            <p:cNvCxnSpPr>
              <a:cxnSpLocks noChangeShapeType="1"/>
            </p:cNvCxnSpPr>
            <p:nvPr/>
          </p:nvCxnSpPr>
          <p:spPr bwMode="auto">
            <a:xfrm>
              <a:off x="3381367" y="3812582"/>
              <a:ext cx="3042755" cy="293405"/>
            </a:xfrm>
            <a:prstGeom prst="straightConnector1">
              <a:avLst/>
            </a:prstGeom>
            <a:ln>
              <a:solidFill>
                <a:schemeClr val="accent1"/>
              </a:solidFill>
              <a:headEnd/>
              <a:tailEnd type="triangl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sp>
          <p:nvSpPr>
            <p:cNvPr id="26" name="Oval 10"/>
            <p:cNvSpPr>
              <a:spLocks noChangeArrowheads="1"/>
            </p:cNvSpPr>
            <p:nvPr/>
          </p:nvSpPr>
          <p:spPr bwMode="auto">
            <a:xfrm>
              <a:off x="6477000" y="3752928"/>
              <a:ext cx="1066075" cy="625767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I</a:t>
              </a:r>
              <a:r>
                <a:rPr kumimoji="0" lang="en-US" sz="2800" b="1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m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endParaRPr>
            </a:p>
          </p:txBody>
        </p:sp>
        <p:sp>
          <p:nvSpPr>
            <p:cNvPr id="27" name="Oval 11"/>
            <p:cNvSpPr>
              <a:spLocks noChangeArrowheads="1"/>
            </p:cNvSpPr>
            <p:nvPr/>
          </p:nvSpPr>
          <p:spPr bwMode="auto">
            <a:xfrm>
              <a:off x="2057400" y="3733800"/>
              <a:ext cx="1219200" cy="609600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I</a:t>
              </a:r>
              <a:r>
                <a:rPr kumimoji="0" lang="en-US" sz="36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i</a:t>
              </a:r>
              <a:endPara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endParaRPr>
            </a:p>
          </p:txBody>
        </p:sp>
        <p:sp>
          <p:nvSpPr>
            <p:cNvPr id="28" name="Oval 12"/>
            <p:cNvSpPr>
              <a:spLocks noChangeArrowheads="1"/>
            </p:cNvSpPr>
            <p:nvPr/>
          </p:nvSpPr>
          <p:spPr bwMode="auto">
            <a:xfrm>
              <a:off x="2514600" y="2286000"/>
              <a:ext cx="1177706" cy="610345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2400" b="1" dirty="0" err="1" smtClean="0">
                  <a:latin typeface="Bookman Old Style" pitchFamily="18" charset="0"/>
                  <a:cs typeface="Arial" pitchFamily="34" charset="0"/>
                </a:rPr>
                <a:t>i</a:t>
              </a:r>
              <a:r>
                <a:rPr kumimoji="0" lang="en-US" sz="2400" b="1" i="0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th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 BUS</a:t>
              </a:r>
            </a:p>
          </p:txBody>
        </p:sp>
        <p:sp>
          <p:nvSpPr>
            <p:cNvPr id="29" name="Oval 13"/>
            <p:cNvSpPr>
              <a:spLocks noChangeArrowheads="1"/>
            </p:cNvSpPr>
            <p:nvPr/>
          </p:nvSpPr>
          <p:spPr bwMode="auto">
            <a:xfrm>
              <a:off x="6919240" y="4876800"/>
              <a:ext cx="776960" cy="482875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I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n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endParaRPr>
            </a:p>
          </p:txBody>
        </p:sp>
        <p:sp>
          <p:nvSpPr>
            <p:cNvPr id="30" name="Oval 14"/>
            <p:cNvSpPr>
              <a:spLocks noChangeArrowheads="1"/>
            </p:cNvSpPr>
            <p:nvPr/>
          </p:nvSpPr>
          <p:spPr bwMode="auto">
            <a:xfrm>
              <a:off x="5791200" y="1676400"/>
              <a:ext cx="899440" cy="473367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I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2</a:t>
              </a: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endParaRPr>
            </a:p>
          </p:txBody>
        </p:sp>
        <p:sp>
          <p:nvSpPr>
            <p:cNvPr id="31" name="Oval 15"/>
            <p:cNvSpPr>
              <a:spLocks noChangeArrowheads="1"/>
            </p:cNvSpPr>
            <p:nvPr/>
          </p:nvSpPr>
          <p:spPr bwMode="auto">
            <a:xfrm>
              <a:off x="5791925" y="3124200"/>
              <a:ext cx="913675" cy="426412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I</a:t>
              </a:r>
              <a:r>
                <a:rPr kumimoji="0" lang="en-US" sz="2800" b="1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k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endParaRPr>
            </a:p>
          </p:txBody>
        </p:sp>
      </p:grp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142844" y="4254502"/>
          <a:ext cx="4051841" cy="1317638"/>
        </p:xfrm>
        <a:graphic>
          <a:graphicData uri="http://schemas.openxmlformats.org/presentationml/2006/ole">
            <p:oleObj spid="_x0000_s27653" name="Equation" r:id="rId3" imgW="1143000" imgH="545760" progId="Equation.3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4286248" y="5000636"/>
          <a:ext cx="4659740" cy="1500209"/>
        </p:xfrm>
        <a:graphic>
          <a:graphicData uri="http://schemas.openxmlformats.org/presentationml/2006/ole">
            <p:oleObj spid="_x0000_s27654" name="Equation" r:id="rId4" imgW="2070000" imgH="68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000" b="1" dirty="0" smtClean="0">
                <a:latin typeface="Bookman Old Style" pitchFamily="18" charset="0"/>
              </a:rPr>
              <a:t>Gauss-Seidel Power Flow Solution-Mathematical Formulation</a:t>
            </a:r>
            <a:endParaRPr lang="en-US" sz="2000" b="1" dirty="0">
              <a:latin typeface="Bookman Old Style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028700" y="1752600"/>
          <a:ext cx="2933700" cy="609600"/>
        </p:xfrm>
        <a:graphic>
          <a:graphicData uri="http://schemas.openxmlformats.org/presentationml/2006/ole">
            <p:oleObj spid="_x0000_s1026" name="Equation" r:id="rId4" imgW="1180800" imgH="2412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876800" y="1371600"/>
          <a:ext cx="2400300" cy="1066800"/>
        </p:xfrm>
        <a:graphic>
          <a:graphicData uri="http://schemas.openxmlformats.org/presentationml/2006/ole">
            <p:oleObj spid="_x0000_s1027" name="Equation" r:id="rId5" imgW="799920" imgH="431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66892" y="2714620"/>
          <a:ext cx="5334000" cy="1676400"/>
        </p:xfrm>
        <a:graphic>
          <a:graphicData uri="http://schemas.openxmlformats.org/presentationml/2006/ole">
            <p:oleObj spid="_x0000_s1028" name="Equation" r:id="rId6" imgW="2120760" imgH="685800" progId="Equation.3">
              <p:embed/>
            </p:oleObj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649288" y="4724400"/>
          <a:ext cx="6323012" cy="1676400"/>
        </p:xfrm>
        <a:graphic>
          <a:graphicData uri="http://schemas.openxmlformats.org/presentationml/2006/ole">
            <p:oleObj spid="_x0000_s1029" name="Equation" r:id="rId7" imgW="2514600" imgH="685800" progId="Equation.3">
              <p:embed/>
            </p:oleObj>
          </a:graphicData>
        </a:graphic>
      </p:graphicFrame>
      <p:sp>
        <p:nvSpPr>
          <p:cNvPr id="7" name="Right Arrow 6"/>
          <p:cNvSpPr/>
          <p:nvPr/>
        </p:nvSpPr>
        <p:spPr>
          <a:xfrm>
            <a:off x="4071934" y="1928802"/>
            <a:ext cx="714380" cy="35719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2000" dirty="0">
                <a:latin typeface="Bookman Old Style" pitchFamily="18" charset="0"/>
              </a:rPr>
              <a:t>A one-line diagram for a four-bus system is shown in figure. The line impedances are given in table. Form Y</a:t>
            </a:r>
            <a:r>
              <a:rPr lang="en-US" sz="2000" baseline="-25000" dirty="0">
                <a:latin typeface="Bookman Old Style" pitchFamily="18" charset="0"/>
              </a:rPr>
              <a:t>BUS</a:t>
            </a:r>
            <a:r>
              <a:rPr lang="en-US" sz="2000" dirty="0">
                <a:latin typeface="Bookman Old Style" pitchFamily="18" charset="0"/>
              </a:rPr>
              <a:t> by singular transformation (choose Bus – 1 as reference bus</a:t>
            </a:r>
            <a:r>
              <a:rPr lang="en-US" sz="2000" dirty="0" smtClean="0">
                <a:latin typeface="Bookman Old Style" pitchFamily="18" charset="0"/>
              </a:rPr>
              <a:t>), </a:t>
            </a:r>
            <a:r>
              <a:rPr lang="en-US" sz="2000" dirty="0">
                <a:latin typeface="Bookman Old Style" pitchFamily="18" charset="0"/>
              </a:rPr>
              <a:t>	Determine the voltages at the end of first iteration using GS-method</a:t>
            </a:r>
            <a:r>
              <a:rPr lang="en-US" sz="2000" dirty="0" smtClean="0">
                <a:latin typeface="Bookman Old Style" pitchFamily="18" charset="0"/>
              </a:rPr>
              <a:t>?</a:t>
            </a:r>
            <a:endParaRPr lang="en-US" sz="2000" dirty="0">
              <a:latin typeface="Bookman Old Style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885940" y="1998663"/>
            <a:ext cx="5186390" cy="2159000"/>
            <a:chOff x="1885940" y="1998663"/>
            <a:chExt cx="5186390" cy="2159000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2349763" y="2232937"/>
              <a:ext cx="4216577" cy="1550346"/>
              <a:chOff x="3180" y="3108"/>
              <a:chExt cx="6000" cy="2700"/>
            </a:xfrm>
          </p:grpSpPr>
          <p:sp>
            <p:nvSpPr>
              <p:cNvPr id="5124" name="Line 4"/>
              <p:cNvSpPr>
                <a:spLocks noChangeShapeType="1"/>
              </p:cNvSpPr>
              <p:nvPr/>
            </p:nvSpPr>
            <p:spPr bwMode="auto">
              <a:xfrm flipV="1">
                <a:off x="8449" y="3108"/>
                <a:ext cx="0" cy="72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b="1">
                  <a:latin typeface="Bookman Old Style" pitchFamily="18" charset="0"/>
                </a:endParaRPr>
              </a:p>
            </p:txBody>
          </p:sp>
          <p:sp>
            <p:nvSpPr>
              <p:cNvPr id="5125" name="Line 5"/>
              <p:cNvSpPr>
                <a:spLocks noChangeShapeType="1"/>
              </p:cNvSpPr>
              <p:nvPr/>
            </p:nvSpPr>
            <p:spPr bwMode="auto">
              <a:xfrm>
                <a:off x="3180" y="3108"/>
                <a:ext cx="1385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b="1">
                  <a:latin typeface="Bookman Old Style" pitchFamily="18" charset="0"/>
                </a:endParaRPr>
              </a:p>
            </p:txBody>
          </p:sp>
          <p:sp>
            <p:nvSpPr>
              <p:cNvPr id="5126" name="Line 6"/>
              <p:cNvSpPr>
                <a:spLocks noChangeShapeType="1"/>
              </p:cNvSpPr>
              <p:nvPr/>
            </p:nvSpPr>
            <p:spPr bwMode="auto">
              <a:xfrm>
                <a:off x="3526" y="3108"/>
                <a:ext cx="0" cy="27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b="1">
                  <a:latin typeface="Bookman Old Style" pitchFamily="18" charset="0"/>
                </a:endParaRPr>
              </a:p>
            </p:txBody>
          </p:sp>
          <p:sp>
            <p:nvSpPr>
              <p:cNvPr id="5127" name="Line 7"/>
              <p:cNvSpPr>
                <a:spLocks noChangeShapeType="1"/>
              </p:cNvSpPr>
              <p:nvPr/>
            </p:nvSpPr>
            <p:spPr bwMode="auto">
              <a:xfrm>
                <a:off x="3180" y="5808"/>
                <a:ext cx="1385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b="1">
                  <a:latin typeface="Bookman Old Style" pitchFamily="18" charset="0"/>
                </a:endParaRPr>
              </a:p>
            </p:txBody>
          </p:sp>
          <p:grpSp>
            <p:nvGrpSpPr>
              <p:cNvPr id="5128" name="Group 8"/>
              <p:cNvGrpSpPr>
                <a:grpSpLocks/>
              </p:cNvGrpSpPr>
              <p:nvPr/>
            </p:nvGrpSpPr>
            <p:grpSpPr bwMode="auto">
              <a:xfrm>
                <a:off x="4218" y="3108"/>
                <a:ext cx="3808" cy="360"/>
                <a:chOff x="2160" y="2160"/>
                <a:chExt cx="1980" cy="360"/>
              </a:xfrm>
            </p:grpSpPr>
            <p:sp>
              <p:nvSpPr>
                <p:cNvPr id="5129" name="Line 9"/>
                <p:cNvSpPr>
                  <a:spLocks noChangeShapeType="1"/>
                </p:cNvSpPr>
                <p:nvPr/>
              </p:nvSpPr>
              <p:spPr bwMode="auto">
                <a:xfrm>
                  <a:off x="2160" y="2160"/>
                  <a:ext cx="0" cy="36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 b="1">
                    <a:latin typeface="Bookman Old Style" pitchFamily="18" charset="0"/>
                  </a:endParaRPr>
                </a:p>
              </p:txBody>
            </p:sp>
            <p:sp>
              <p:nvSpPr>
                <p:cNvPr id="5130" name="Line 10"/>
                <p:cNvSpPr>
                  <a:spLocks noChangeShapeType="1"/>
                </p:cNvSpPr>
                <p:nvPr/>
              </p:nvSpPr>
              <p:spPr bwMode="auto">
                <a:xfrm>
                  <a:off x="2160" y="2520"/>
                  <a:ext cx="1980" cy="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 b="1">
                    <a:latin typeface="Bookman Old Style" pitchFamily="18" charset="0"/>
                  </a:endParaRPr>
                </a:p>
              </p:txBody>
            </p:sp>
            <p:sp>
              <p:nvSpPr>
                <p:cNvPr id="5131" name="Line 11"/>
                <p:cNvSpPr>
                  <a:spLocks noChangeShapeType="1"/>
                </p:cNvSpPr>
                <p:nvPr/>
              </p:nvSpPr>
              <p:spPr bwMode="auto">
                <a:xfrm>
                  <a:off x="4140" y="2160"/>
                  <a:ext cx="0" cy="36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 b="1">
                    <a:latin typeface="Bookman Old Style" pitchFamily="18" charset="0"/>
                  </a:endParaRPr>
                </a:p>
              </p:txBody>
            </p:sp>
          </p:grpSp>
          <p:sp>
            <p:nvSpPr>
              <p:cNvPr id="5132" name="Line 12"/>
              <p:cNvSpPr>
                <a:spLocks noChangeShapeType="1"/>
              </p:cNvSpPr>
              <p:nvPr/>
            </p:nvSpPr>
            <p:spPr bwMode="auto">
              <a:xfrm>
                <a:off x="7757" y="3108"/>
                <a:ext cx="1385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b="1">
                  <a:latin typeface="Bookman Old Style" pitchFamily="18" charset="0"/>
                </a:endParaRPr>
              </a:p>
            </p:txBody>
          </p:sp>
          <p:sp>
            <p:nvSpPr>
              <p:cNvPr id="5133" name="Line 13"/>
              <p:cNvSpPr>
                <a:spLocks noChangeShapeType="1"/>
              </p:cNvSpPr>
              <p:nvPr/>
            </p:nvSpPr>
            <p:spPr bwMode="auto">
              <a:xfrm>
                <a:off x="8949" y="3108"/>
                <a:ext cx="0" cy="27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b="1">
                  <a:latin typeface="Bookman Old Style" pitchFamily="18" charset="0"/>
                </a:endParaRPr>
              </a:p>
            </p:txBody>
          </p:sp>
          <p:grpSp>
            <p:nvGrpSpPr>
              <p:cNvPr id="5134" name="Group 14"/>
              <p:cNvGrpSpPr>
                <a:grpSpLocks/>
              </p:cNvGrpSpPr>
              <p:nvPr/>
            </p:nvGrpSpPr>
            <p:grpSpPr bwMode="auto">
              <a:xfrm rot="10800000">
                <a:off x="4488" y="5448"/>
                <a:ext cx="3807" cy="360"/>
                <a:chOff x="2160" y="2160"/>
                <a:chExt cx="1980" cy="360"/>
              </a:xfrm>
            </p:grpSpPr>
            <p:sp>
              <p:nvSpPr>
                <p:cNvPr id="5135" name="Line 15"/>
                <p:cNvSpPr>
                  <a:spLocks noChangeShapeType="1"/>
                </p:cNvSpPr>
                <p:nvPr/>
              </p:nvSpPr>
              <p:spPr bwMode="auto">
                <a:xfrm>
                  <a:off x="2160" y="2160"/>
                  <a:ext cx="0" cy="36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 b="1">
                    <a:latin typeface="Bookman Old Style" pitchFamily="18" charset="0"/>
                  </a:endParaRPr>
                </a:p>
              </p:txBody>
            </p:sp>
            <p:sp>
              <p:nvSpPr>
                <p:cNvPr id="5136" name="Line 16"/>
                <p:cNvSpPr>
                  <a:spLocks noChangeShapeType="1"/>
                </p:cNvSpPr>
                <p:nvPr/>
              </p:nvSpPr>
              <p:spPr bwMode="auto">
                <a:xfrm>
                  <a:off x="2160" y="2520"/>
                  <a:ext cx="1980" cy="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 b="1">
                    <a:latin typeface="Bookman Old Style" pitchFamily="18" charset="0"/>
                  </a:endParaRPr>
                </a:p>
              </p:txBody>
            </p:sp>
            <p:sp>
              <p:nvSpPr>
                <p:cNvPr id="5137" name="Line 17"/>
                <p:cNvSpPr>
                  <a:spLocks noChangeShapeType="1"/>
                </p:cNvSpPr>
                <p:nvPr/>
              </p:nvSpPr>
              <p:spPr bwMode="auto">
                <a:xfrm>
                  <a:off x="4140" y="2160"/>
                  <a:ext cx="0" cy="36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200" b="1">
                    <a:latin typeface="Bookman Old Style" pitchFamily="18" charset="0"/>
                  </a:endParaRPr>
                </a:p>
              </p:txBody>
            </p:sp>
          </p:grpSp>
          <p:sp>
            <p:nvSpPr>
              <p:cNvPr id="5138" name="Line 18"/>
              <p:cNvSpPr>
                <a:spLocks noChangeShapeType="1"/>
              </p:cNvSpPr>
              <p:nvPr/>
            </p:nvSpPr>
            <p:spPr bwMode="auto">
              <a:xfrm>
                <a:off x="7795" y="5808"/>
                <a:ext cx="1385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b="1">
                  <a:latin typeface="Bookman Old Style" pitchFamily="18" charset="0"/>
                </a:endParaRPr>
              </a:p>
            </p:txBody>
          </p:sp>
          <p:sp>
            <p:nvSpPr>
              <p:cNvPr id="5139" name="Line 19"/>
              <p:cNvSpPr>
                <a:spLocks noChangeShapeType="1"/>
              </p:cNvSpPr>
              <p:nvPr/>
            </p:nvSpPr>
            <p:spPr bwMode="auto">
              <a:xfrm flipV="1">
                <a:off x="3988" y="4908"/>
                <a:ext cx="0" cy="9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b="1">
                  <a:latin typeface="Bookman Old Style" pitchFamily="18" charset="0"/>
                </a:endParaRPr>
              </a:p>
            </p:txBody>
          </p:sp>
          <p:sp>
            <p:nvSpPr>
              <p:cNvPr id="5140" name="Line 20"/>
              <p:cNvSpPr>
                <a:spLocks noChangeShapeType="1"/>
              </p:cNvSpPr>
              <p:nvPr/>
            </p:nvSpPr>
            <p:spPr bwMode="auto">
              <a:xfrm flipV="1">
                <a:off x="3988" y="3828"/>
                <a:ext cx="4500" cy="108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b="1">
                  <a:latin typeface="Bookman Old Style" pitchFamily="18" charset="0"/>
                </a:endParaRPr>
              </a:p>
            </p:txBody>
          </p:sp>
        </p:grpSp>
        <p:sp>
          <p:nvSpPr>
            <p:cNvPr id="5141" name="Oval 21"/>
            <p:cNvSpPr>
              <a:spLocks noChangeArrowheads="1"/>
            </p:cNvSpPr>
            <p:nvPr/>
          </p:nvSpPr>
          <p:spPr bwMode="auto">
            <a:xfrm>
              <a:off x="1885940" y="1998663"/>
              <a:ext cx="379492" cy="29858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5142" name="Oval 22"/>
            <p:cNvSpPr>
              <a:spLocks noChangeArrowheads="1"/>
            </p:cNvSpPr>
            <p:nvPr/>
          </p:nvSpPr>
          <p:spPr bwMode="auto">
            <a:xfrm>
              <a:off x="6692838" y="2102019"/>
              <a:ext cx="379492" cy="29858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5143" name="Oval 23"/>
            <p:cNvSpPr>
              <a:spLocks noChangeArrowheads="1"/>
            </p:cNvSpPr>
            <p:nvPr/>
          </p:nvSpPr>
          <p:spPr bwMode="auto">
            <a:xfrm>
              <a:off x="2012437" y="3859078"/>
              <a:ext cx="379492" cy="29858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5144" name="Oval 24"/>
            <p:cNvSpPr>
              <a:spLocks noChangeArrowheads="1"/>
            </p:cNvSpPr>
            <p:nvPr/>
          </p:nvSpPr>
          <p:spPr bwMode="auto">
            <a:xfrm>
              <a:off x="6439843" y="3859078"/>
              <a:ext cx="379492" cy="29858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4</a:t>
              </a:r>
            </a:p>
          </p:txBody>
        </p:sp>
      </p:grp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500034" y="4429132"/>
          <a:ext cx="4292283" cy="1862328"/>
        </p:xfrm>
        <a:graphic>
          <a:graphicData uri="http://schemas.openxmlformats.org/drawingml/2006/table">
            <a:tbl>
              <a:tblPr/>
              <a:tblGrid>
                <a:gridCol w="1532573"/>
                <a:gridCol w="683260"/>
                <a:gridCol w="692150"/>
                <a:gridCol w="692150"/>
                <a:gridCol w="692150"/>
              </a:tblGrid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Line (Bus to Bus)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R (</a:t>
                      </a:r>
                      <a:r>
                        <a:rPr lang="en-US" sz="1400" b="1" dirty="0" err="1">
                          <a:latin typeface="Bookman Old Style" pitchFamily="18" charset="0"/>
                          <a:ea typeface="Calibri"/>
                          <a:cs typeface="Times New Roman"/>
                        </a:rPr>
                        <a:t>p.u</a:t>
                      </a: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X (</a:t>
                      </a:r>
                      <a:r>
                        <a:rPr lang="en-US" sz="1400" b="1" dirty="0" err="1">
                          <a:latin typeface="Bookman Old Style" pitchFamily="18" charset="0"/>
                          <a:ea typeface="Calibri"/>
                          <a:cs typeface="Times New Roman"/>
                        </a:rPr>
                        <a:t>p.u</a:t>
                      </a: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G (</a:t>
                      </a:r>
                      <a:r>
                        <a:rPr lang="en-US" sz="1400" b="1" dirty="0" err="1">
                          <a:latin typeface="Bookman Old Style" pitchFamily="18" charset="0"/>
                          <a:ea typeface="Calibri"/>
                          <a:cs typeface="Times New Roman"/>
                        </a:rPr>
                        <a:t>p.u</a:t>
                      </a: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B (</a:t>
                      </a:r>
                      <a:r>
                        <a:rPr lang="en-US" sz="1400" b="1" dirty="0" err="1">
                          <a:latin typeface="Bookman Old Style" pitchFamily="18" charset="0"/>
                          <a:ea typeface="Calibri"/>
                          <a:cs typeface="Times New Roman"/>
                        </a:rPr>
                        <a:t>p.u</a:t>
                      </a: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1 – 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0.15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-6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1 –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-3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2 –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0.666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-2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2 –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-3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3 –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-6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214942" y="4415112"/>
          <a:ext cx="3632201" cy="1357320"/>
        </p:xfrm>
        <a:graphic>
          <a:graphicData uri="http://schemas.openxmlformats.org/drawingml/2006/table">
            <a:tbl>
              <a:tblPr/>
              <a:tblGrid>
                <a:gridCol w="897573"/>
                <a:gridCol w="556260"/>
                <a:gridCol w="556260"/>
                <a:gridCol w="610235"/>
                <a:gridCol w="1011873"/>
              </a:tblGrid>
              <a:tr h="271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Bus No.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400" b="1" baseline="-25000">
                          <a:latin typeface="Bookman Old Style" pitchFamily="18" charset="0"/>
                          <a:ea typeface="Calibri"/>
                          <a:cs typeface="Times New Roman"/>
                        </a:rPr>
                        <a:t>i</a:t>
                      </a:r>
                      <a:endParaRPr lang="en-US" sz="1400" b="1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Q</a:t>
                      </a:r>
                      <a:r>
                        <a:rPr lang="en-US" sz="1400" b="1" baseline="-25000">
                          <a:latin typeface="Bookman Old Style" pitchFamily="18" charset="0"/>
                          <a:ea typeface="Calibri"/>
                          <a:cs typeface="Times New Roman"/>
                        </a:rPr>
                        <a:t>i</a:t>
                      </a:r>
                      <a:endParaRPr lang="en-US" sz="1400" b="1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1400" b="1" baseline="-25000">
                          <a:latin typeface="Bookman Old Style" pitchFamily="18" charset="0"/>
                          <a:ea typeface="Calibri"/>
                          <a:cs typeface="Times New Roman"/>
                        </a:rPr>
                        <a:t>i</a:t>
                      </a:r>
                      <a:endParaRPr lang="en-US" sz="1400" b="1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Remarks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1.04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Slack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-0.2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1.0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PQ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-1.0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1.0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PQ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0.3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latin typeface="Bookman Old Style" pitchFamily="18" charset="0"/>
                          <a:ea typeface="Calibri"/>
                          <a:cs typeface="Times New Roman"/>
                        </a:rPr>
                        <a:t>-0.1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1.0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PQ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0" name="Cloud Callout 29"/>
          <p:cNvSpPr/>
          <p:nvPr/>
        </p:nvSpPr>
        <p:spPr>
          <a:xfrm>
            <a:off x="7304006" y="3143248"/>
            <a:ext cx="1500198" cy="1143008"/>
          </a:xfrm>
          <a:prstGeom prst="cloudCallout">
            <a:avLst>
              <a:gd name="adj1" fmla="val -34899"/>
              <a:gd name="adj2" fmla="val 15480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 Value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425575" y="433388"/>
          <a:ext cx="5873750" cy="1349375"/>
        </p:xfrm>
        <a:graphic>
          <a:graphicData uri="http://schemas.openxmlformats.org/presentationml/2006/ole">
            <p:oleObj spid="_x0000_s21507" name="Document" r:id="rId3" imgW="5921777" imgH="1369240" progId="Word.Document.12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643042" y="2500306"/>
          <a:ext cx="5940425" cy="928694"/>
        </p:xfrm>
        <a:graphic>
          <a:graphicData uri="http://schemas.openxmlformats.org/presentationml/2006/ole">
            <p:oleObj spid="_x0000_s21508" name="Document" r:id="rId4" imgW="5931493" imgH="996106" progId="Word.Document.12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39700" y="4000504"/>
          <a:ext cx="8772525" cy="1143008"/>
        </p:xfrm>
        <a:graphic>
          <a:graphicData uri="http://schemas.openxmlformats.org/presentationml/2006/ole">
            <p:oleObj spid="_x0000_s21509" name="Document" r:id="rId5" imgW="6493192" imgH="498594" progId="Word.Document.12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714612" y="5427681"/>
          <a:ext cx="3440113" cy="644525"/>
        </p:xfrm>
        <a:graphic>
          <a:graphicData uri="http://schemas.openxmlformats.org/presentationml/2006/ole">
            <p:oleObj spid="_x0000_s21510" name="Document" r:id="rId6" imgW="3447563" imgH="51517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200" b="1" dirty="0" smtClean="0">
                <a:latin typeface="Bookman Old Style" pitchFamily="18" charset="0"/>
                <a:cs typeface="Times New Roman" pitchFamily="18" charset="0"/>
              </a:rPr>
              <a:t>CASE-I (1-slack bus and all other buses are PQ-buses)</a:t>
            </a:r>
            <a:endParaRPr lang="en-US" sz="2200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en-US" sz="2400" b="1" i="1" dirty="0" smtClean="0">
                <a:latin typeface="Bookman Old Style" pitchFamily="18" charset="0"/>
                <a:cs typeface="Times New Roman" pitchFamily="18" charset="0"/>
              </a:rPr>
              <a:t>Algorithm for power flow solution:</a:t>
            </a:r>
          </a:p>
          <a:p>
            <a:pPr lvl="0" algn="just"/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The slack bus voltage magnitude and angle are assumed, usually V</a:t>
            </a:r>
            <a:r>
              <a:rPr lang="en-US" sz="2400" baseline="-25000" dirty="0" smtClean="0">
                <a:latin typeface="Bookman Old Style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  <a:sym typeface="Symbol"/>
              </a:rPr>
              <a:t>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0</a:t>
            </a:r>
            <a:r>
              <a:rPr lang="en-US" sz="2400" baseline="30000" dirty="0" smtClean="0">
                <a:latin typeface="Bookman Old Style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p.u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. with the load profile known at each bus (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i.e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P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and 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Q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Di</a:t>
            </a:r>
            <a:r>
              <a:rPr lang="en-US" sz="2400" baseline="-25000" dirty="0" smtClean="0">
                <a:latin typeface="Bookman Old Style" pitchFamily="18" charset="0"/>
                <a:cs typeface="Times New Roman" pitchFamily="18" charset="0"/>
              </a:rPr>
              <a:t>­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are known). </a:t>
            </a:r>
          </a:p>
          <a:p>
            <a:pPr lvl="0" algn="just"/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We allocate 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P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and 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Q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Gi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to all generating stations. With this step, bus injections (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P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i</a:t>
            </a:r>
            <a:r>
              <a:rPr lang="en-US" sz="2400" dirty="0" err="1" smtClean="0">
                <a:latin typeface="Bookman Old Style" pitchFamily="18" charset="0"/>
                <a:cs typeface="Times New Roman" pitchFamily="18" charset="0"/>
              </a:rPr>
              <a:t>+jQ</a:t>
            </a:r>
            <a:r>
              <a:rPr lang="en-US" sz="2400" baseline="-25000" dirty="0" err="1" smtClean="0">
                <a:latin typeface="Bookman Old Style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) are known at all buses other than the slack bus.</a:t>
            </a:r>
          </a:p>
          <a:p>
            <a:pPr lvl="0" algn="just"/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Form Y</a:t>
            </a:r>
            <a:r>
              <a:rPr lang="en-US" sz="2400" baseline="-25000" dirty="0" smtClean="0">
                <a:latin typeface="Bookman Old Style" pitchFamily="18" charset="0"/>
                <a:cs typeface="Times New Roman" pitchFamily="18" charset="0"/>
              </a:rPr>
              <a:t>BUS</a:t>
            </a:r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 using singular transformation method form the selected graph for the given one-line diagram of the power system.</a:t>
            </a:r>
          </a:p>
          <a:p>
            <a:pPr lvl="0" algn="just"/>
            <a:r>
              <a:rPr lang="en-US" sz="2400" dirty="0" smtClean="0">
                <a:latin typeface="Bookman Old Style" pitchFamily="18" charset="0"/>
                <a:cs typeface="Times New Roman" pitchFamily="18" charset="0"/>
              </a:rPr>
              <a:t>Compute the bus voltages using the iterative voltage equation as</a:t>
            </a:r>
          </a:p>
          <a:p>
            <a:pPr algn="just"/>
            <a:endParaRPr lang="en-US" sz="2400" dirty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5635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Iterative steps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43000" y="914400"/>
          <a:ext cx="7162800" cy="1257300"/>
        </p:xfrm>
        <a:graphic>
          <a:graphicData uri="http://schemas.openxmlformats.org/presentationml/2006/ole">
            <p:oleObj spid="_x0000_s2050" name="Equation" r:id="rId3" imgW="3060360" imgH="53316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81000" y="2286000"/>
          <a:ext cx="3162300" cy="977900"/>
        </p:xfrm>
        <a:graphic>
          <a:graphicData uri="http://schemas.openxmlformats.org/presentationml/2006/ole">
            <p:oleObj spid="_x0000_s2051" name="Equation" r:id="rId4" imgW="838080" imgH="4316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962400" y="2133600"/>
          <a:ext cx="4495800" cy="1066800"/>
        </p:xfrm>
        <a:graphic>
          <a:graphicData uri="http://schemas.openxmlformats.org/presentationml/2006/ole">
            <p:oleObj spid="_x0000_s2052" name="Equation" r:id="rId5" imgW="1739880" imgH="43164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200400" y="3352800"/>
          <a:ext cx="5715000" cy="762000"/>
        </p:xfrm>
        <a:graphic>
          <a:graphicData uri="http://schemas.openxmlformats.org/presentationml/2006/ole">
            <p:oleObj spid="_x0000_s2053" name="Equation" r:id="rId6" imgW="2286000" imgH="27936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524000" y="4343400"/>
          <a:ext cx="3602038" cy="609600"/>
        </p:xfrm>
        <a:graphic>
          <a:graphicData uri="http://schemas.openxmlformats.org/presentationml/2006/ole">
            <p:oleObj spid="_x0000_s2054" name="Equation" r:id="rId7" imgW="1295280" imgH="25380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524000" y="5105400"/>
          <a:ext cx="5715000" cy="685800"/>
        </p:xfrm>
        <a:graphic>
          <a:graphicData uri="http://schemas.openxmlformats.org/presentationml/2006/ole">
            <p:oleObj spid="_x0000_s2055" name="Equation" r:id="rId8" imgW="2044440" imgH="253800" progId="Equation.3">
              <p:embed/>
            </p:oleObj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1454150" y="5943600"/>
          <a:ext cx="5784850" cy="685800"/>
        </p:xfrm>
        <a:graphic>
          <a:graphicData uri="http://schemas.openxmlformats.org/presentationml/2006/ole">
            <p:oleObj spid="_x0000_s2056" name="Equation" r:id="rId9" imgW="2070000" imgH="2538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3505200"/>
            <a:ext cx="3233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dirty="0" smtClean="0">
                <a:latin typeface="Bookman Old Style" pitchFamily="18" charset="0"/>
              </a:rPr>
              <a:t>Check for the convergence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Line power Flows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14400" y="1524000"/>
          <a:ext cx="6248400" cy="609600"/>
        </p:xfrm>
        <a:graphic>
          <a:graphicData uri="http://schemas.openxmlformats.org/presentationml/2006/ole">
            <p:oleObj spid="_x0000_s3074" name="Equation" r:id="rId3" imgW="2095200" imgH="2286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09600" y="3124200"/>
          <a:ext cx="7848600" cy="685800"/>
        </p:xfrm>
        <a:graphic>
          <a:graphicData uri="http://schemas.openxmlformats.org/presentationml/2006/ole">
            <p:oleObj spid="_x0000_s3075" name="Equation" r:id="rId4" imgW="2908080" imgH="241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22860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latin typeface="Bookman Old Style" pitchFamily="18" charset="0"/>
              </a:rPr>
              <a:t>Compute the power flow from the obtained bus voltages in </a:t>
            </a:r>
          </a:p>
          <a:p>
            <a:pPr lvl="0"/>
            <a:r>
              <a:rPr lang="en-US" sz="2000" dirty="0" smtClean="0">
                <a:latin typeface="Bookman Old Style" pitchFamily="18" charset="0"/>
              </a:rPr>
              <a:t>step-3 and currents from step-5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914400"/>
            <a:ext cx="861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latin typeface="Bookman Old Style" pitchFamily="18" charset="0"/>
              </a:rPr>
              <a:t>Compute the line flow from the obtained bus voltages in step-3</a:t>
            </a:r>
          </a:p>
        </p:txBody>
      </p:sp>
      <p:grpSp>
        <p:nvGrpSpPr>
          <p:cNvPr id="7" name="Group 81"/>
          <p:cNvGrpSpPr/>
          <p:nvPr/>
        </p:nvGrpSpPr>
        <p:grpSpPr>
          <a:xfrm>
            <a:off x="666750" y="4165585"/>
            <a:ext cx="7558840" cy="2082815"/>
            <a:chOff x="666750" y="1714485"/>
            <a:chExt cx="7558840" cy="2082815"/>
          </a:xfrm>
        </p:grpSpPr>
        <p:sp>
          <p:nvSpPr>
            <p:cNvPr id="43" name="Rectangle 2"/>
            <p:cNvSpPr>
              <a:spLocks noChangeArrowheads="1"/>
            </p:cNvSpPr>
            <p:nvPr/>
          </p:nvSpPr>
          <p:spPr bwMode="auto">
            <a:xfrm>
              <a:off x="3114675" y="2170113"/>
              <a:ext cx="1133475" cy="76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3"/>
            <p:cNvSpPr>
              <a:spLocks noChangeArrowheads="1"/>
            </p:cNvSpPr>
            <p:nvPr/>
          </p:nvSpPr>
          <p:spPr bwMode="auto">
            <a:xfrm rot="16200000">
              <a:off x="2283619" y="2866232"/>
              <a:ext cx="719137" cy="76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"/>
            <p:cNvSpPr>
              <a:spLocks noChangeArrowheads="1"/>
            </p:cNvSpPr>
            <p:nvPr/>
          </p:nvSpPr>
          <p:spPr bwMode="auto">
            <a:xfrm rot="16200000">
              <a:off x="4383881" y="2885282"/>
              <a:ext cx="719137" cy="76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46" name="AutoShape 5"/>
            <p:cNvCxnSpPr>
              <a:cxnSpLocks noChangeShapeType="1"/>
            </p:cNvCxnSpPr>
            <p:nvPr/>
          </p:nvCxnSpPr>
          <p:spPr bwMode="auto">
            <a:xfrm>
              <a:off x="1200150" y="1946275"/>
              <a:ext cx="5429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7" name="AutoShape 6"/>
            <p:cNvCxnSpPr>
              <a:cxnSpLocks noChangeShapeType="1"/>
            </p:cNvCxnSpPr>
            <p:nvPr/>
          </p:nvCxnSpPr>
          <p:spPr bwMode="auto">
            <a:xfrm>
              <a:off x="5695950" y="1946275"/>
              <a:ext cx="54292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8" name="AutoShape 7"/>
            <p:cNvCxnSpPr>
              <a:cxnSpLocks noChangeShapeType="1"/>
            </p:cNvCxnSpPr>
            <p:nvPr/>
          </p:nvCxnSpPr>
          <p:spPr bwMode="auto">
            <a:xfrm>
              <a:off x="1266825" y="1955800"/>
              <a:ext cx="0" cy="257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9" name="AutoShape 8"/>
            <p:cNvCxnSpPr>
              <a:cxnSpLocks noChangeShapeType="1"/>
            </p:cNvCxnSpPr>
            <p:nvPr/>
          </p:nvCxnSpPr>
          <p:spPr bwMode="auto">
            <a:xfrm>
              <a:off x="1590675" y="1946275"/>
              <a:ext cx="0" cy="257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0" name="AutoShape 9"/>
            <p:cNvCxnSpPr>
              <a:cxnSpLocks noChangeShapeType="1"/>
            </p:cNvCxnSpPr>
            <p:nvPr/>
          </p:nvCxnSpPr>
          <p:spPr bwMode="auto">
            <a:xfrm>
              <a:off x="1600200" y="2208213"/>
              <a:ext cx="7524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1" name="AutoShape 10"/>
            <p:cNvCxnSpPr>
              <a:cxnSpLocks noChangeShapeType="1"/>
            </p:cNvCxnSpPr>
            <p:nvPr/>
          </p:nvCxnSpPr>
          <p:spPr bwMode="auto">
            <a:xfrm>
              <a:off x="5762625" y="1955800"/>
              <a:ext cx="0" cy="257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2" name="AutoShape 11"/>
            <p:cNvCxnSpPr>
              <a:cxnSpLocks noChangeShapeType="1"/>
            </p:cNvCxnSpPr>
            <p:nvPr/>
          </p:nvCxnSpPr>
          <p:spPr bwMode="auto">
            <a:xfrm>
              <a:off x="6162675" y="1955800"/>
              <a:ext cx="0" cy="257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3" name="AutoShape 12"/>
            <p:cNvCxnSpPr>
              <a:cxnSpLocks noChangeShapeType="1"/>
            </p:cNvCxnSpPr>
            <p:nvPr/>
          </p:nvCxnSpPr>
          <p:spPr bwMode="auto">
            <a:xfrm>
              <a:off x="6162675" y="2217738"/>
              <a:ext cx="6000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4" name="AutoShape 13"/>
            <p:cNvCxnSpPr>
              <a:cxnSpLocks noChangeShapeType="1"/>
            </p:cNvCxnSpPr>
            <p:nvPr/>
          </p:nvCxnSpPr>
          <p:spPr bwMode="auto">
            <a:xfrm>
              <a:off x="666750" y="2217738"/>
              <a:ext cx="6000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5" name="AutoShape 14"/>
            <p:cNvCxnSpPr>
              <a:cxnSpLocks noChangeShapeType="1"/>
            </p:cNvCxnSpPr>
            <p:nvPr/>
          </p:nvCxnSpPr>
          <p:spPr bwMode="auto">
            <a:xfrm flipV="1">
              <a:off x="4752975" y="2217738"/>
              <a:ext cx="0" cy="3381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56" name="AutoShape 15"/>
            <p:cNvCxnSpPr>
              <a:cxnSpLocks noChangeShapeType="1"/>
            </p:cNvCxnSpPr>
            <p:nvPr/>
          </p:nvCxnSpPr>
          <p:spPr bwMode="auto">
            <a:xfrm flipV="1">
              <a:off x="2643188" y="2208213"/>
              <a:ext cx="1587" cy="3381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57" name="AutoShape 16"/>
            <p:cNvCxnSpPr>
              <a:cxnSpLocks noChangeShapeType="1"/>
            </p:cNvCxnSpPr>
            <p:nvPr/>
          </p:nvCxnSpPr>
          <p:spPr bwMode="auto">
            <a:xfrm flipV="1">
              <a:off x="2633663" y="3273425"/>
              <a:ext cx="1587" cy="3365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8" name="AutoShape 17"/>
            <p:cNvCxnSpPr>
              <a:cxnSpLocks noChangeShapeType="1"/>
            </p:cNvCxnSpPr>
            <p:nvPr/>
          </p:nvCxnSpPr>
          <p:spPr bwMode="auto">
            <a:xfrm flipV="1">
              <a:off x="4752975" y="3292475"/>
              <a:ext cx="0" cy="3365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4592638" y="3657600"/>
              <a:ext cx="350837" cy="139700"/>
              <a:chOff x="4740" y="5475"/>
              <a:chExt cx="885" cy="736"/>
            </a:xfrm>
          </p:grpSpPr>
          <p:cxnSp>
            <p:nvCxnSpPr>
              <p:cNvPr id="60" name="AutoShape 19"/>
              <p:cNvCxnSpPr>
                <a:cxnSpLocks noChangeShapeType="1"/>
              </p:cNvCxnSpPr>
              <p:nvPr/>
            </p:nvCxnSpPr>
            <p:spPr bwMode="auto">
              <a:xfrm>
                <a:off x="4740" y="5475"/>
                <a:ext cx="88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1" name="AutoShape 20"/>
              <p:cNvCxnSpPr>
                <a:cxnSpLocks noChangeShapeType="1"/>
              </p:cNvCxnSpPr>
              <p:nvPr/>
            </p:nvCxnSpPr>
            <p:spPr bwMode="auto">
              <a:xfrm>
                <a:off x="4860" y="5625"/>
                <a:ext cx="64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2" name="AutoShape 21"/>
              <p:cNvCxnSpPr>
                <a:cxnSpLocks noChangeShapeType="1"/>
              </p:cNvCxnSpPr>
              <p:nvPr/>
            </p:nvCxnSpPr>
            <p:spPr bwMode="auto">
              <a:xfrm>
                <a:off x="4920" y="5790"/>
                <a:ext cx="51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3" name="AutoShape 22"/>
              <p:cNvCxnSpPr>
                <a:cxnSpLocks noChangeShapeType="1"/>
              </p:cNvCxnSpPr>
              <p:nvPr/>
            </p:nvCxnSpPr>
            <p:spPr bwMode="auto">
              <a:xfrm>
                <a:off x="5010" y="5925"/>
                <a:ext cx="34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4" name="AutoShape 23"/>
              <p:cNvCxnSpPr>
                <a:cxnSpLocks noChangeShapeType="1"/>
              </p:cNvCxnSpPr>
              <p:nvPr/>
            </p:nvCxnSpPr>
            <p:spPr bwMode="auto">
              <a:xfrm>
                <a:off x="5055" y="6060"/>
                <a:ext cx="27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5" name="AutoShape 24"/>
              <p:cNvCxnSpPr>
                <a:cxnSpLocks noChangeShapeType="1"/>
              </p:cNvCxnSpPr>
              <p:nvPr/>
            </p:nvCxnSpPr>
            <p:spPr bwMode="auto">
              <a:xfrm>
                <a:off x="5130" y="6210"/>
                <a:ext cx="135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grpSp>
          <p:nvGrpSpPr>
            <p:cNvPr id="9" name="Group 25"/>
            <p:cNvGrpSpPr>
              <a:grpSpLocks/>
            </p:cNvGrpSpPr>
            <p:nvPr/>
          </p:nvGrpSpPr>
          <p:grpSpPr bwMode="auto">
            <a:xfrm>
              <a:off x="2466975" y="3629025"/>
              <a:ext cx="349250" cy="139700"/>
              <a:chOff x="4740" y="5475"/>
              <a:chExt cx="885" cy="736"/>
            </a:xfrm>
          </p:grpSpPr>
          <p:cxnSp>
            <p:nvCxnSpPr>
              <p:cNvPr id="67" name="AutoShape 26"/>
              <p:cNvCxnSpPr>
                <a:cxnSpLocks noChangeShapeType="1"/>
              </p:cNvCxnSpPr>
              <p:nvPr/>
            </p:nvCxnSpPr>
            <p:spPr bwMode="auto">
              <a:xfrm>
                <a:off x="4740" y="5475"/>
                <a:ext cx="88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8" name="AutoShape 27"/>
              <p:cNvCxnSpPr>
                <a:cxnSpLocks noChangeShapeType="1"/>
              </p:cNvCxnSpPr>
              <p:nvPr/>
            </p:nvCxnSpPr>
            <p:spPr bwMode="auto">
              <a:xfrm>
                <a:off x="4860" y="5625"/>
                <a:ext cx="64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9" name="AutoShape 28"/>
              <p:cNvCxnSpPr>
                <a:cxnSpLocks noChangeShapeType="1"/>
              </p:cNvCxnSpPr>
              <p:nvPr/>
            </p:nvCxnSpPr>
            <p:spPr bwMode="auto">
              <a:xfrm>
                <a:off x="4920" y="5790"/>
                <a:ext cx="51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0" name="AutoShape 29"/>
              <p:cNvCxnSpPr>
                <a:cxnSpLocks noChangeShapeType="1"/>
              </p:cNvCxnSpPr>
              <p:nvPr/>
            </p:nvCxnSpPr>
            <p:spPr bwMode="auto">
              <a:xfrm>
                <a:off x="5010" y="5925"/>
                <a:ext cx="34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1" name="AutoShape 30"/>
              <p:cNvCxnSpPr>
                <a:cxnSpLocks noChangeShapeType="1"/>
              </p:cNvCxnSpPr>
              <p:nvPr/>
            </p:nvCxnSpPr>
            <p:spPr bwMode="auto">
              <a:xfrm>
                <a:off x="5055" y="6060"/>
                <a:ext cx="27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72" name="AutoShape 31"/>
              <p:cNvCxnSpPr>
                <a:cxnSpLocks noChangeShapeType="1"/>
              </p:cNvCxnSpPr>
              <p:nvPr/>
            </p:nvCxnSpPr>
            <p:spPr bwMode="auto">
              <a:xfrm>
                <a:off x="5130" y="6210"/>
                <a:ext cx="135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cxnSp>
          <p:nvCxnSpPr>
            <p:cNvPr id="73" name="AutoShape 32"/>
            <p:cNvCxnSpPr>
              <a:cxnSpLocks noChangeShapeType="1"/>
            </p:cNvCxnSpPr>
            <p:nvPr/>
          </p:nvCxnSpPr>
          <p:spPr bwMode="auto">
            <a:xfrm>
              <a:off x="2362200" y="2208213"/>
              <a:ext cx="7524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4" name="AutoShape 33"/>
            <p:cNvCxnSpPr>
              <a:cxnSpLocks noChangeShapeType="1"/>
            </p:cNvCxnSpPr>
            <p:nvPr/>
          </p:nvCxnSpPr>
          <p:spPr bwMode="auto">
            <a:xfrm>
              <a:off x="4257675" y="2208213"/>
              <a:ext cx="7524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75" name="AutoShape 34"/>
            <p:cNvCxnSpPr>
              <a:cxnSpLocks noChangeShapeType="1"/>
            </p:cNvCxnSpPr>
            <p:nvPr/>
          </p:nvCxnSpPr>
          <p:spPr bwMode="auto">
            <a:xfrm>
              <a:off x="5010150" y="2208213"/>
              <a:ext cx="7524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76" name="AutoShape 35"/>
            <p:cNvCxnSpPr>
              <a:cxnSpLocks noChangeShapeType="1"/>
            </p:cNvCxnSpPr>
            <p:nvPr/>
          </p:nvCxnSpPr>
          <p:spPr bwMode="auto">
            <a:xfrm>
              <a:off x="923925" y="2398713"/>
              <a:ext cx="4381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7" name="AutoShape 36"/>
            <p:cNvCxnSpPr>
              <a:cxnSpLocks noChangeShapeType="1"/>
            </p:cNvCxnSpPr>
            <p:nvPr/>
          </p:nvCxnSpPr>
          <p:spPr bwMode="auto">
            <a:xfrm flipH="1">
              <a:off x="5829300" y="2346325"/>
              <a:ext cx="40957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pic>
          <p:nvPicPr>
            <p:cNvPr id="78" name="Picture 4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17590" y="1714485"/>
              <a:ext cx="7308000" cy="404263"/>
            </a:xfrm>
            <a:prstGeom prst="rect">
              <a:avLst/>
            </a:prstGeom>
            <a:noFill/>
          </p:spPr>
        </p:pic>
        <p:pic>
          <p:nvPicPr>
            <p:cNvPr id="79" name="Picture 50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786050" y="2428868"/>
              <a:ext cx="448111" cy="428628"/>
            </a:xfrm>
            <a:prstGeom prst="rect">
              <a:avLst/>
            </a:prstGeom>
            <a:noFill/>
          </p:spPr>
        </p:pic>
        <p:pic>
          <p:nvPicPr>
            <p:cNvPr id="80" name="Picture 52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786050" y="2857496"/>
              <a:ext cx="526043" cy="428628"/>
            </a:xfrm>
            <a:prstGeom prst="rect">
              <a:avLst/>
            </a:prstGeom>
            <a:noFill/>
          </p:spPr>
        </p:pic>
        <p:pic>
          <p:nvPicPr>
            <p:cNvPr id="81" name="Picture 54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000100" y="2643181"/>
              <a:ext cx="357190" cy="392909"/>
            </a:xfrm>
            <a:prstGeom prst="rect">
              <a:avLst/>
            </a:prstGeom>
            <a:noFill/>
          </p:spPr>
        </p:pic>
      </p:grpSp>
      <p:pic>
        <p:nvPicPr>
          <p:cNvPr id="84" name="Picture 4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866848" y="4114800"/>
            <a:ext cx="7429552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Convergence</a:t>
            </a:r>
            <a:endParaRPr lang="en-US" sz="22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n-US" sz="2800" dirty="0" smtClean="0">
                <a:latin typeface="Bookman Old Style" pitchFamily="18" charset="0"/>
              </a:rPr>
              <a:t>Acceleration of Convergence</a:t>
            </a:r>
          </a:p>
          <a:p>
            <a:r>
              <a:rPr lang="en-US" sz="2800" dirty="0" smtClean="0">
                <a:latin typeface="Bookman Old Style" pitchFamily="18" charset="0"/>
              </a:rPr>
              <a:t>Convergence in the gauss-</a:t>
            </a:r>
            <a:r>
              <a:rPr lang="en-US" sz="2800" dirty="0" err="1" smtClean="0">
                <a:latin typeface="Bookman Old Style" pitchFamily="18" charset="0"/>
              </a:rPr>
              <a:t>seidal</a:t>
            </a:r>
            <a:r>
              <a:rPr lang="en-US" sz="2800" dirty="0" smtClean="0">
                <a:latin typeface="Bookman Old Style" pitchFamily="18" charset="0"/>
              </a:rPr>
              <a:t> method can some times be speeded up by the use of the acceleration factor</a:t>
            </a:r>
          </a:p>
          <a:p>
            <a:endParaRPr lang="en-US" sz="2800" dirty="0" smtClean="0">
              <a:latin typeface="Bookman Old Style" pitchFamily="18" charset="0"/>
            </a:endParaRPr>
          </a:p>
          <a:p>
            <a:endParaRPr lang="en-US" sz="2800" dirty="0" smtClean="0">
              <a:latin typeface="Bookman Old Style" pitchFamily="18" charset="0"/>
            </a:endParaRPr>
          </a:p>
          <a:p>
            <a:r>
              <a:rPr lang="en-US" sz="2800" dirty="0" smtClean="0">
                <a:latin typeface="Bookman Old Style" pitchFamily="18" charset="0"/>
              </a:rPr>
              <a:t>Where α is a real number (generally α = 1.6)</a:t>
            </a:r>
          </a:p>
          <a:p>
            <a:endParaRPr lang="en-US" sz="2800" dirty="0">
              <a:latin typeface="Bookman Old Style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6000" y="3733800"/>
          <a:ext cx="3505200" cy="609600"/>
        </p:xfrm>
        <a:graphic>
          <a:graphicData uri="http://schemas.openxmlformats.org/presentationml/2006/ole">
            <p:oleObj spid="_x0000_s4098" name="Equation" r:id="rId3" imgW="15112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368</Words>
  <Application>Microsoft Office PowerPoint</Application>
  <PresentationFormat>On-screen Show (4:3)</PresentationFormat>
  <Paragraphs>98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Office Theme</vt:lpstr>
      <vt:lpstr>Equation</vt:lpstr>
      <vt:lpstr>Microsoft Equation 3.0</vt:lpstr>
      <vt:lpstr>Document</vt:lpstr>
      <vt:lpstr>Slide 1</vt:lpstr>
      <vt:lpstr>Power flow problem</vt:lpstr>
      <vt:lpstr>Gauss-Seidel Power Flow Solution-Mathematical Formulation</vt:lpstr>
      <vt:lpstr>A one-line diagram for a four-bus system is shown in figure. The line impedances are given in table. Form YBUS by singular transformation (choose Bus – 1 as reference bus),  Determine the voltages at the end of first iteration using GS-method?</vt:lpstr>
      <vt:lpstr>Slide 5</vt:lpstr>
      <vt:lpstr>CASE-I (1-slack bus and all other buses are PQ-buses)</vt:lpstr>
      <vt:lpstr>Iterative steps</vt:lpstr>
      <vt:lpstr>Line power Flows</vt:lpstr>
      <vt:lpstr>Convergence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31</cp:revision>
  <dcterms:created xsi:type="dcterms:W3CDTF">2023-04-15T17:54:44Z</dcterms:created>
  <dcterms:modified xsi:type="dcterms:W3CDTF">2023-04-17T17:01:33Z</dcterms:modified>
</cp:coreProperties>
</file>